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3" r:id="rId6"/>
    <p:sldId id="264" r:id="rId7"/>
    <p:sldId id="262" r:id="rId8"/>
    <p:sldId id="265" r:id="rId9"/>
    <p:sldId id="266" r:id="rId10"/>
    <p:sldId id="267" r:id="rId11"/>
    <p:sldId id="258" r:id="rId12"/>
  </p:sldIdLst>
  <p:sldSz cx="12192000" cy="6858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Garamond" panose="02020404030301010803" pitchFamily="18" charset="0"/>
      <p:regular r:id="rId15"/>
      <p:bold r:id="rId16"/>
      <p:italic r:id="rId17"/>
      <p:boldItalic r:id="rId18"/>
    </p:embeddedFont>
    <p:embeddedFont>
      <p:font typeface="Helvetica" panose="020B0604020202020204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VSrIfUCSf5JqE2W7vbVeqCW/D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9BEC6-8E3E-49B4-8358-B8421E3F2982}" v="726" dt="2025-04-04T18:09:25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682" y="28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customschemas.google.com/relationships/presentationmetadata" Target="meta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1360BF4B-114B-6A5B-3A00-C2A06A985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cd839572a_0_77:notes">
            <a:extLst>
              <a:ext uri="{FF2B5EF4-FFF2-40B4-BE49-F238E27FC236}">
                <a16:creationId xmlns:a16="http://schemas.microsoft.com/office/drawing/2014/main" id="{742243EB-589B-9E28-E5B3-6BB911FB2C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cd839572a_0_77:notes">
            <a:extLst>
              <a:ext uri="{FF2B5EF4-FFF2-40B4-BE49-F238E27FC236}">
                <a16:creationId xmlns:a16="http://schemas.microsoft.com/office/drawing/2014/main" id="{DBA85F65-6AEE-AEA3-B976-52C94C7D49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780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cd839572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cd839572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cd839572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cd839572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875B3557-8268-D20E-049F-7438BD795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cd839572a_0_77:notes">
            <a:extLst>
              <a:ext uri="{FF2B5EF4-FFF2-40B4-BE49-F238E27FC236}">
                <a16:creationId xmlns:a16="http://schemas.microsoft.com/office/drawing/2014/main" id="{570CB466-9EF3-4536-C695-D9C3030DC1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cd839572a_0_77:notes">
            <a:extLst>
              <a:ext uri="{FF2B5EF4-FFF2-40B4-BE49-F238E27FC236}">
                <a16:creationId xmlns:a16="http://schemas.microsoft.com/office/drawing/2014/main" id="{DE75AADC-D64B-C089-BEBC-3C400C7F3B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16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3DFDD000-65D8-FD11-ACB8-EB5343B0F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cd839572a_0_77:notes">
            <a:extLst>
              <a:ext uri="{FF2B5EF4-FFF2-40B4-BE49-F238E27FC236}">
                <a16:creationId xmlns:a16="http://schemas.microsoft.com/office/drawing/2014/main" id="{5AFC506C-F0F7-F2CD-E0F8-F2D0D6D50A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cd839572a_0_77:notes">
            <a:extLst>
              <a:ext uri="{FF2B5EF4-FFF2-40B4-BE49-F238E27FC236}">
                <a16:creationId xmlns:a16="http://schemas.microsoft.com/office/drawing/2014/main" id="{2FB0EE6B-EAA0-77DF-99A1-442742930B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66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6D5BE553-2837-B29D-713E-FA9D60B39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cd839572a_0_77:notes">
            <a:extLst>
              <a:ext uri="{FF2B5EF4-FFF2-40B4-BE49-F238E27FC236}">
                <a16:creationId xmlns:a16="http://schemas.microsoft.com/office/drawing/2014/main" id="{58568E2C-BBFE-417D-2035-BC6FEFA67D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cd839572a_0_77:notes">
            <a:extLst>
              <a:ext uri="{FF2B5EF4-FFF2-40B4-BE49-F238E27FC236}">
                <a16:creationId xmlns:a16="http://schemas.microsoft.com/office/drawing/2014/main" id="{977F9A95-D58C-44BB-02BA-1A51FAAC29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41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60660B3B-AC08-F973-9F82-C8EA27D80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cd839572a_0_77:notes">
            <a:extLst>
              <a:ext uri="{FF2B5EF4-FFF2-40B4-BE49-F238E27FC236}">
                <a16:creationId xmlns:a16="http://schemas.microsoft.com/office/drawing/2014/main" id="{13B87DD2-7ABF-264A-207A-5A240C6350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cd839572a_0_77:notes">
            <a:extLst>
              <a:ext uri="{FF2B5EF4-FFF2-40B4-BE49-F238E27FC236}">
                <a16:creationId xmlns:a16="http://schemas.microsoft.com/office/drawing/2014/main" id="{FB745759-5B48-D0EA-8CC3-7431B5EAEC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97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4BC457A5-D36E-5F69-880E-824DDEFF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cd839572a_0_77:notes">
            <a:extLst>
              <a:ext uri="{FF2B5EF4-FFF2-40B4-BE49-F238E27FC236}">
                <a16:creationId xmlns:a16="http://schemas.microsoft.com/office/drawing/2014/main" id="{B698E40B-D342-4542-ACED-B9507918EA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cd839572a_0_77:notes">
            <a:extLst>
              <a:ext uri="{FF2B5EF4-FFF2-40B4-BE49-F238E27FC236}">
                <a16:creationId xmlns:a16="http://schemas.microsoft.com/office/drawing/2014/main" id="{B3B75F11-84EF-A3E4-A181-7F65582193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893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4F851F3C-4C6D-E57B-AB62-BBB255E8F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cd839572a_0_77:notes">
            <a:extLst>
              <a:ext uri="{FF2B5EF4-FFF2-40B4-BE49-F238E27FC236}">
                <a16:creationId xmlns:a16="http://schemas.microsoft.com/office/drawing/2014/main" id="{5AB014D8-592A-6706-C5A6-F83D48F013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cd839572a_0_77:notes">
            <a:extLst>
              <a:ext uri="{FF2B5EF4-FFF2-40B4-BE49-F238E27FC236}">
                <a16:creationId xmlns:a16="http://schemas.microsoft.com/office/drawing/2014/main" id="{0B805F02-3084-848A-3F14-028472D618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17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57418A1D-86DA-E009-20F4-988BFC507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cd839572a_0_77:notes">
            <a:extLst>
              <a:ext uri="{FF2B5EF4-FFF2-40B4-BE49-F238E27FC236}">
                <a16:creationId xmlns:a16="http://schemas.microsoft.com/office/drawing/2014/main" id="{A2ED2121-0F69-F46F-DFF0-45A7734400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cd839572a_0_77:notes">
            <a:extLst>
              <a:ext uri="{FF2B5EF4-FFF2-40B4-BE49-F238E27FC236}">
                <a16:creationId xmlns:a16="http://schemas.microsoft.com/office/drawing/2014/main" id="{3F73CEE9-678D-51AA-4B3A-616C55EC5F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37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ccd839572a_0_28"/>
          <p:cNvSpPr txBox="1">
            <a:spLocks noGrp="1"/>
          </p:cNvSpPr>
          <p:nvPr>
            <p:ph type="title"/>
          </p:nvPr>
        </p:nvSpPr>
        <p:spPr>
          <a:xfrm>
            <a:off x="508000" y="1112100"/>
            <a:ext cx="111759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3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ccd839572a_0_28"/>
          <p:cNvSpPr txBox="1">
            <a:spLocks noGrp="1"/>
          </p:cNvSpPr>
          <p:nvPr>
            <p:ph type="body" idx="1"/>
          </p:nvPr>
        </p:nvSpPr>
        <p:spPr>
          <a:xfrm>
            <a:off x="508000" y="1827302"/>
            <a:ext cx="11175900" cy="4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3200" b="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■"/>
              <a:defRPr sz="2900" b="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2700" b="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■"/>
              <a:defRPr sz="2400" b="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■"/>
              <a:defRPr sz="2400" b="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■"/>
              <a:defRPr sz="2400" b="0">
                <a:solidFill>
                  <a:schemeClr val="dk1"/>
                </a:solidFill>
              </a:defRPr>
            </a:lvl6pPr>
            <a:lvl7pPr marL="3200400" lvl="6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■"/>
              <a:defRPr sz="2400" b="0">
                <a:solidFill>
                  <a:schemeClr val="dk1"/>
                </a:solidFill>
              </a:defRPr>
            </a:lvl7pPr>
            <a:lvl8pPr marL="3657600" lvl="7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■"/>
              <a:defRPr sz="2400" b="0">
                <a:solidFill>
                  <a:schemeClr val="dk1"/>
                </a:solidFill>
              </a:defRPr>
            </a:lvl8pPr>
            <a:lvl9pPr marL="4114800" lvl="8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■"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cd839572a_0_61"/>
          <p:cNvSpPr txBox="1">
            <a:spLocks noGrp="1"/>
          </p:cNvSpPr>
          <p:nvPr>
            <p:ph type="title"/>
          </p:nvPr>
        </p:nvSpPr>
        <p:spPr>
          <a:xfrm>
            <a:off x="1219200" y="919533"/>
            <a:ext cx="9753600" cy="1066800"/>
          </a:xfrm>
          <a:prstGeom prst="rect">
            <a:avLst/>
          </a:prstGeom>
        </p:spPr>
        <p:txBody>
          <a:bodyPr spcFirstLastPara="1" wrap="square" lIns="121900" tIns="60925" rIns="121900" bIns="60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g2ccd839572a_0_61"/>
          <p:cNvPicPr preferRelativeResize="0"/>
          <p:nvPr/>
        </p:nvPicPr>
        <p:blipFill rotWithShape="1">
          <a:blip r:embed="rId2">
            <a:alphaModFix/>
          </a:blip>
          <a:srcRect t="14244"/>
          <a:stretch/>
        </p:blipFill>
        <p:spPr>
          <a:xfrm>
            <a:off x="0" y="-77267"/>
            <a:ext cx="12192002" cy="693526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cd839572a_0_6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2ccd839572a_0_6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g2ccd839572a_0_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2ccd839572a_0_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ccd839572a_0_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4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cd839572a_0_7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2ccd839572a_0_7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g2ccd839572a_0_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2ccd839572a_0_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2ccd839572a_0_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ccd839572a_0_31"/>
          <p:cNvSpPr txBox="1">
            <a:spLocks noGrp="1"/>
          </p:cNvSpPr>
          <p:nvPr>
            <p:ph type="title"/>
          </p:nvPr>
        </p:nvSpPr>
        <p:spPr>
          <a:xfrm>
            <a:off x="914384" y="10654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53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ccd839572a_0_31"/>
          <p:cNvSpPr txBox="1">
            <a:spLocks noGrp="1"/>
          </p:cNvSpPr>
          <p:nvPr>
            <p:ph type="body" idx="1"/>
          </p:nvPr>
        </p:nvSpPr>
        <p:spPr>
          <a:xfrm>
            <a:off x="914400" y="2296248"/>
            <a:ext cx="10363200" cy="3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7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21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900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900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900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900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ccd839572a_0_34"/>
          <p:cNvSpPr txBox="1">
            <a:spLocks noGrp="1"/>
          </p:cNvSpPr>
          <p:nvPr>
            <p:ph type="title"/>
          </p:nvPr>
        </p:nvSpPr>
        <p:spPr>
          <a:xfrm>
            <a:off x="1219200" y="919533"/>
            <a:ext cx="975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2ccd839572a_0_34"/>
          <p:cNvSpPr txBox="1">
            <a:spLocks noGrp="1"/>
          </p:cNvSpPr>
          <p:nvPr>
            <p:ph type="body" idx="1"/>
          </p:nvPr>
        </p:nvSpPr>
        <p:spPr>
          <a:xfrm>
            <a:off x="795983" y="1775500"/>
            <a:ext cx="4775100" cy="4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36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Char char="●"/>
              <a:defRPr sz="3200"/>
            </a:lvl1pPr>
            <a:lvl2pPr marL="914400" lvl="1" indent="-3111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2900"/>
            </a:lvl2pPr>
            <a:lvl3pPr marL="1371600" lvl="2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2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 sz="21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 sz="21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 sz="21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 sz="21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 sz="21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" name="Google Shape;31;g2ccd839572a_0_34"/>
          <p:cNvSpPr txBox="1">
            <a:spLocks noGrp="1"/>
          </p:cNvSpPr>
          <p:nvPr>
            <p:ph type="body" idx="2"/>
          </p:nvPr>
        </p:nvSpPr>
        <p:spPr>
          <a:xfrm>
            <a:off x="6620817" y="1775500"/>
            <a:ext cx="4775100" cy="4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36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Char char="●"/>
              <a:defRPr sz="3200">
                <a:solidFill>
                  <a:schemeClr val="dk1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2900">
                <a:solidFill>
                  <a:schemeClr val="dk1"/>
                </a:solidFill>
              </a:defRPr>
            </a:lvl2pPr>
            <a:lvl3pPr marL="1371600" lvl="2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2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 sz="21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 sz="21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 sz="21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 sz="21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 sz="21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ccd839572a_0_38"/>
          <p:cNvSpPr txBox="1">
            <a:spLocks noGrp="1"/>
          </p:cNvSpPr>
          <p:nvPr>
            <p:ph type="title"/>
          </p:nvPr>
        </p:nvSpPr>
        <p:spPr>
          <a:xfrm>
            <a:off x="1219200" y="960733"/>
            <a:ext cx="975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ccd839572a_0_4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g2ccd839572a_0_4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ccd839572a_0_43"/>
          <p:cNvSpPr txBox="1">
            <a:spLocks noGrp="1"/>
          </p:cNvSpPr>
          <p:nvPr>
            <p:ph type="title"/>
          </p:nvPr>
        </p:nvSpPr>
        <p:spPr>
          <a:xfrm>
            <a:off x="609600" y="1004783"/>
            <a:ext cx="40113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2ccd839572a_0_43"/>
          <p:cNvSpPr txBox="1">
            <a:spLocks noGrp="1"/>
          </p:cNvSpPr>
          <p:nvPr>
            <p:ph type="body" idx="1"/>
          </p:nvPr>
        </p:nvSpPr>
        <p:spPr>
          <a:xfrm>
            <a:off x="4766800" y="1004783"/>
            <a:ext cx="68157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■"/>
              <a:defRPr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■"/>
              <a:defRPr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■"/>
              <a:defRPr/>
            </a:lvl5pPr>
            <a:lvl6pPr marL="2743200" lvl="5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■"/>
              <a:defRPr/>
            </a:lvl7pPr>
            <a:lvl8pPr marL="3657600" lvl="7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■"/>
              <a:defRPr/>
            </a:lvl8pPr>
            <a:lvl9pPr marL="4114800" lvl="8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2ccd839572a_0_43"/>
          <p:cNvSpPr txBox="1">
            <a:spLocks noGrp="1"/>
          </p:cNvSpPr>
          <p:nvPr>
            <p:ph type="body" idx="2"/>
          </p:nvPr>
        </p:nvSpPr>
        <p:spPr>
          <a:xfrm>
            <a:off x="609600" y="2166800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9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13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/>
            </a:lvl9pPr>
          </a:lstStyle>
          <a:p>
            <a:endParaRPr/>
          </a:p>
        </p:txBody>
      </p:sp>
      <p:sp>
        <p:nvSpPr>
          <p:cNvPr id="41" name="Google Shape;41;g2ccd839572a_0_4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g2ccd839572a_0_4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ccd839572a_0_49"/>
          <p:cNvSpPr txBox="1">
            <a:spLocks noGrp="1"/>
          </p:cNvSpPr>
          <p:nvPr>
            <p:ph type="title"/>
          </p:nvPr>
        </p:nvSpPr>
        <p:spPr>
          <a:xfrm>
            <a:off x="2438384" y="5202133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7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2ccd839572a_0_49"/>
          <p:cNvSpPr>
            <a:spLocks noGrp="1"/>
          </p:cNvSpPr>
          <p:nvPr>
            <p:ph type="pic" idx="2"/>
          </p:nvPr>
        </p:nvSpPr>
        <p:spPr>
          <a:xfrm>
            <a:off x="2348517" y="1087342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g2ccd839572a_0_49"/>
          <p:cNvSpPr txBox="1">
            <a:spLocks noGrp="1"/>
          </p:cNvSpPr>
          <p:nvPr>
            <p:ph type="body" idx="1"/>
          </p:nvPr>
        </p:nvSpPr>
        <p:spPr>
          <a:xfrm>
            <a:off x="2389717" y="57689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9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13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cd839572a_0_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60925" rIns="121900" bIns="609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g2ccd839572a_0_53"/>
          <p:cNvSpPr/>
          <p:nvPr/>
        </p:nvSpPr>
        <p:spPr>
          <a:xfrm>
            <a:off x="0" y="998800"/>
            <a:ext cx="12192000" cy="58593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g2ccd839572a_0_53"/>
          <p:cNvSpPr txBox="1">
            <a:spLocks noGrp="1"/>
          </p:cNvSpPr>
          <p:nvPr>
            <p:ph type="title"/>
          </p:nvPr>
        </p:nvSpPr>
        <p:spPr>
          <a:xfrm>
            <a:off x="540600" y="2848100"/>
            <a:ext cx="11110800" cy="693900"/>
          </a:xfrm>
          <a:prstGeom prst="rect">
            <a:avLst/>
          </a:prstGeom>
        </p:spPr>
        <p:txBody>
          <a:bodyPr spcFirstLastPara="1" wrap="square" lIns="121900" tIns="60925" rIns="121900" bIns="609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2ccd839572a_0_53"/>
          <p:cNvSpPr txBox="1">
            <a:spLocks noGrp="1"/>
          </p:cNvSpPr>
          <p:nvPr>
            <p:ph type="subTitle" idx="1"/>
          </p:nvPr>
        </p:nvSpPr>
        <p:spPr>
          <a:xfrm>
            <a:off x="1766000" y="4211633"/>
            <a:ext cx="8660100" cy="638400"/>
          </a:xfrm>
          <a:prstGeom prst="rect">
            <a:avLst/>
          </a:prstGeom>
        </p:spPr>
        <p:txBody>
          <a:bodyPr spcFirstLastPara="1" wrap="square" lIns="121900" tIns="60925" rIns="121900" bIns="609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900" b="1">
                <a:solidFill>
                  <a:schemeClr val="lt1"/>
                </a:solidFill>
              </a:defRPr>
            </a:lvl1pPr>
            <a:lvl2pPr lvl="1" algn="ctr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2ccd839572a_0_53"/>
          <p:cNvSpPr txBox="1"/>
          <p:nvPr/>
        </p:nvSpPr>
        <p:spPr>
          <a:xfrm>
            <a:off x="1766000" y="4850033"/>
            <a:ext cx="86601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Space and Terrestrial Robotic Exploration (SpaceTREx) Laboratory</a:t>
            </a:r>
            <a:endParaRPr sz="2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Aerospace and Mechanical Engineering Department</a:t>
            </a:r>
            <a:endParaRPr sz="2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University of Arizona</a:t>
            </a:r>
            <a:endParaRPr sz="2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ccd839572a_0_59"/>
          <p:cNvSpPr txBox="1">
            <a:spLocks noGrp="1"/>
          </p:cNvSpPr>
          <p:nvPr>
            <p:ph type="title"/>
          </p:nvPr>
        </p:nvSpPr>
        <p:spPr>
          <a:xfrm>
            <a:off x="1219200" y="919533"/>
            <a:ext cx="9753600" cy="1066800"/>
          </a:xfrm>
          <a:prstGeom prst="rect">
            <a:avLst/>
          </a:prstGeom>
        </p:spPr>
        <p:txBody>
          <a:bodyPr spcFirstLastPara="1" wrap="square" lIns="121900" tIns="60925" rIns="121900" bIns="60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ccd839572a_0_1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g2ccd839572a_0_10"/>
          <p:cNvSpPr txBox="1">
            <a:spLocks noGrp="1"/>
          </p:cNvSpPr>
          <p:nvPr>
            <p:ph type="title"/>
          </p:nvPr>
        </p:nvSpPr>
        <p:spPr>
          <a:xfrm>
            <a:off x="1219200" y="919533"/>
            <a:ext cx="975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59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59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59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59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59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59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59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59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g2ccd839572a_0_1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3200" b="0" i="0" u="sng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3200" b="0" i="0" u="sng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3200" b="0" i="0" u="sng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3200" b="0" i="0" u="sng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3200" b="0" i="0" u="sng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3200" b="0" i="0" u="sng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3200" b="0" i="0" u="sng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3200" b="0" i="0" u="sng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Google Shape;9;g2ccd839572a_0_10"/>
          <p:cNvSpPr txBox="1">
            <a:spLocks noGrp="1"/>
          </p:cNvSpPr>
          <p:nvPr>
            <p:ph type="body" idx="1"/>
          </p:nvPr>
        </p:nvSpPr>
        <p:spPr>
          <a:xfrm>
            <a:off x="618800" y="1826733"/>
            <a:ext cx="10954500" cy="4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 sz="32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9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7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" name="Google Shape;10;g2ccd839572a_0_10"/>
          <p:cNvSpPr/>
          <p:nvPr/>
        </p:nvSpPr>
        <p:spPr>
          <a:xfrm>
            <a:off x="0" y="-53300"/>
            <a:ext cx="12192000" cy="1055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endParaRPr sz="3200" b="0" i="0" u="sng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" name="Google Shape;11;g2ccd839572a_0_10"/>
          <p:cNvPicPr preferRelativeResize="0"/>
          <p:nvPr/>
        </p:nvPicPr>
        <p:blipFill rotWithShape="1">
          <a:blip r:embed="rId14">
            <a:alphaModFix/>
          </a:blip>
          <a:srcRect b="20942"/>
          <a:stretch/>
        </p:blipFill>
        <p:spPr>
          <a:xfrm flipH="1">
            <a:off x="0" y="430067"/>
            <a:ext cx="12192000" cy="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g2ccd839572a_0_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-2098802">
            <a:off x="5980478" y="337297"/>
            <a:ext cx="384243" cy="18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g2ccd839572a_0_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473339" y="-71066"/>
            <a:ext cx="1221372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g2ccd839572a_0_10"/>
          <p:cNvPicPr preferRelativeResize="0"/>
          <p:nvPr/>
        </p:nvPicPr>
        <p:blipFill rotWithShape="1">
          <a:blip r:embed="rId17">
            <a:alphaModFix/>
          </a:blip>
          <a:srcRect l="32689" t="20815" r="48808" b="50429"/>
          <a:stretch/>
        </p:blipFill>
        <p:spPr>
          <a:xfrm rot="620522">
            <a:off x="4266103" y="267433"/>
            <a:ext cx="330905" cy="24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g2ccd839572a_0_1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43701" y="85157"/>
            <a:ext cx="990599" cy="77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g2ccd839572a_0_10"/>
          <p:cNvPicPr preferRelativeResize="0"/>
          <p:nvPr/>
        </p:nvPicPr>
        <p:blipFill rotWithShape="1">
          <a:blip r:embed="rId19">
            <a:alphaModFix/>
          </a:blip>
          <a:srcRect l="32220" t="15553" r="25557" b="26669"/>
          <a:stretch/>
        </p:blipFill>
        <p:spPr>
          <a:xfrm>
            <a:off x="1445732" y="150669"/>
            <a:ext cx="812800" cy="71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2ccd839572a_0_1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211508" y="128296"/>
            <a:ext cx="329763" cy="32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g2ccd839572a_0_1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082285" y="236968"/>
            <a:ext cx="523597" cy="52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g2ccd839572a_0_1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272218" y="106143"/>
            <a:ext cx="1006570" cy="77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2ccd839572a_0_10" descr="A picture containing diagram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358604" y="44498"/>
            <a:ext cx="867303" cy="86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g2ccd839572a_0_10" descr="A gold and white label with a planet earth and a satellit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 t="2257"/>
          <a:stretch/>
        </p:blipFill>
        <p:spPr>
          <a:xfrm>
            <a:off x="11305698" y="89485"/>
            <a:ext cx="749239" cy="80545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540600" y="2254713"/>
            <a:ext cx="111108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>
                <a:latin typeface="Helvetica" panose="020B0604020202020204" pitchFamily="2" charset="0"/>
              </a:rPr>
              <a:t>Overcoming Impact: Deformable Drones for Dynamic Operations</a:t>
            </a:r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1765950" y="3429000"/>
            <a:ext cx="8660100" cy="638400"/>
          </a:xfrm>
          <a:prstGeom prst="rect">
            <a:avLst/>
          </a:prstGeom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algn="ctr" rtl="0">
              <a:spcBef>
                <a:spcPts val="1200"/>
              </a:spcBef>
              <a:spcAft>
                <a:spcPts val="300"/>
              </a:spcAft>
              <a:buNone/>
            </a:pPr>
            <a:r>
              <a:rPr lang="nl-NL" sz="2800" b="0" i="0" u="none" strike="noStrike" dirty="0">
                <a:solidFill>
                  <a:schemeClr val="bg1"/>
                </a:solidFill>
                <a:effectLst/>
                <a:latin typeface="Helvetica" panose="020B0604020202020204" pitchFamily="2" charset="0"/>
              </a:rPr>
              <a:t>Student Researcher - Nathaniel van der Leeuw</a:t>
            </a:r>
          </a:p>
          <a:p>
            <a:pPr algn="ctr" rtl="0">
              <a:spcBef>
                <a:spcPts val="1200"/>
              </a:spcBef>
              <a:spcAft>
                <a:spcPts val="300"/>
              </a:spcAft>
              <a:buNone/>
            </a:pPr>
            <a:r>
              <a:rPr lang="nl-NL" sz="2800" b="0" dirty="0">
                <a:solidFill>
                  <a:schemeClr val="bg1"/>
                </a:solidFill>
                <a:latin typeface="Helvetica" panose="020B0604020202020204" pitchFamily="2" charset="0"/>
              </a:rPr>
              <a:t>Mentor – Dr. </a:t>
            </a:r>
            <a:r>
              <a:rPr lang="nl-NL" sz="2800" b="0" i="0" u="none" strike="noStrike" dirty="0">
                <a:solidFill>
                  <a:schemeClr val="bg1"/>
                </a:solidFill>
                <a:effectLst/>
                <a:latin typeface="Helvetica" panose="020B0604020202020204" pitchFamily="2" charset="0"/>
              </a:rPr>
              <a:t>Jekan Thangavelautham</a:t>
            </a:r>
            <a:endParaRPr sz="2800" dirty="0">
              <a:solidFill>
                <a:schemeClr val="bg1"/>
              </a:solidFill>
              <a:latin typeface="Helvetica" panose="020B0604020202020204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26D2DE-892F-650A-4431-6A67457DF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746" r="2059" b="1684"/>
          <a:stretch/>
        </p:blipFill>
        <p:spPr bwMode="auto">
          <a:xfrm>
            <a:off x="8625840" y="0"/>
            <a:ext cx="601980" cy="8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22FD5B-2AB7-CD8B-C2CB-90574C985329}"/>
              </a:ext>
            </a:extLst>
          </p:cNvPr>
          <p:cNvSpPr/>
          <p:nvPr/>
        </p:nvSpPr>
        <p:spPr>
          <a:xfrm>
            <a:off x="1176337" y="4872929"/>
            <a:ext cx="9839325" cy="9944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D75358-E539-F329-684D-3E2B57276DF0}"/>
              </a:ext>
            </a:extLst>
          </p:cNvPr>
          <p:cNvSpPr txBox="1"/>
          <p:nvPr/>
        </p:nvSpPr>
        <p:spPr>
          <a:xfrm>
            <a:off x="0" y="5432568"/>
            <a:ext cx="1219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2800" i="0" u="none" strike="noStrike" dirty="0">
                <a:solidFill>
                  <a:srgbClr val="FFFFFF"/>
                </a:solidFill>
                <a:effectLst/>
                <a:latin typeface="Helvetica" panose="020B0604020202020204" pitchFamily="2" charset="0"/>
              </a:rPr>
              <a:t>Space and Terrestrial Robotic Exploration (</a:t>
            </a:r>
            <a:r>
              <a:rPr lang="en-US" sz="2800" i="0" u="none" strike="noStrike" dirty="0" err="1">
                <a:solidFill>
                  <a:srgbClr val="FFFFFF"/>
                </a:solidFill>
                <a:effectLst/>
                <a:latin typeface="Helvetica" panose="020B0604020202020204" pitchFamily="2" charset="0"/>
              </a:rPr>
              <a:t>SpaceTREx</a:t>
            </a:r>
            <a:r>
              <a:rPr lang="en-US" sz="2800" i="0" u="none" strike="noStrike" dirty="0">
                <a:solidFill>
                  <a:srgbClr val="FFFFFF"/>
                </a:solidFill>
                <a:effectLst/>
                <a:latin typeface="Helvetica" panose="020B0604020202020204" pitchFamily="2" charset="0"/>
              </a:rPr>
              <a:t>) Laboratory</a:t>
            </a:r>
            <a:endParaRPr lang="en-US" sz="2800" dirty="0">
              <a:effectLst/>
              <a:latin typeface="Helvetica" panose="020B0604020202020204" pitchFamily="2" charset="0"/>
            </a:endParaRPr>
          </a:p>
          <a:p>
            <a:pPr algn="ctr" rtl="0">
              <a:buNone/>
            </a:pPr>
            <a:r>
              <a:rPr lang="en-US" sz="2800" i="0" u="none" strike="noStrike" dirty="0">
                <a:solidFill>
                  <a:srgbClr val="FFFFFF"/>
                </a:solidFill>
                <a:effectLst/>
                <a:latin typeface="Helvetica" panose="020B0604020202020204" pitchFamily="2" charset="0"/>
              </a:rPr>
              <a:t>Aerospace and Mechanical Engineering Department</a:t>
            </a:r>
            <a:endParaRPr lang="en-US" sz="2800" dirty="0">
              <a:effectLst/>
              <a:latin typeface="Helvetica" panose="020B0604020202020204" pitchFamily="2" charset="0"/>
            </a:endParaRPr>
          </a:p>
          <a:p>
            <a:pPr algn="ctr" rtl="0">
              <a:buNone/>
            </a:pPr>
            <a:r>
              <a:rPr lang="en-US" sz="2800" i="0" u="none" strike="noStrike" dirty="0">
                <a:solidFill>
                  <a:srgbClr val="FFFFFF"/>
                </a:solidFill>
                <a:effectLst/>
                <a:latin typeface="Helvetica" panose="020B0604020202020204" pitchFamily="2" charset="0"/>
              </a:rPr>
              <a:t>University of Arizona</a:t>
            </a:r>
            <a:endParaRPr lang="en-US" sz="2800" dirty="0">
              <a:effectLst/>
              <a:latin typeface="Helvetica" panose="020B0604020202020204" pitchFamily="2" charset="0"/>
            </a:endParaRPr>
          </a:p>
          <a:p>
            <a:pPr>
              <a:buNone/>
            </a:pP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5C120029-CF9E-9D59-9816-9383E2B27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cd839572a_0_77">
            <a:extLst>
              <a:ext uri="{FF2B5EF4-FFF2-40B4-BE49-F238E27FC236}">
                <a16:creationId xmlns:a16="http://schemas.microsoft.com/office/drawing/2014/main" id="{6863E172-4CE0-D76B-AC74-240D73D652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1112100"/>
            <a:ext cx="11175900" cy="715200"/>
          </a:xfrm>
          <a:prstGeom prst="rect">
            <a:avLst/>
          </a:prstGeom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Helvetica" panose="020B0604020202020204" pitchFamily="2" charset="0"/>
              </a:rPr>
              <a:t>References</a:t>
            </a:r>
            <a:endParaRPr sz="4000" dirty="0">
              <a:latin typeface="Helvetica" panose="020B0604020202020204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4903F2B-059A-CDEB-FA74-7E809B60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746" r="2059" b="1684"/>
          <a:stretch/>
        </p:blipFill>
        <p:spPr bwMode="auto">
          <a:xfrm>
            <a:off x="8625840" y="0"/>
            <a:ext cx="601980" cy="8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F8B7D-C458-A95C-3BAC-F39E586DF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27000" indent="0">
              <a:buNone/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2" charset="0"/>
              </a:rPr>
              <a:t>[1] 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F. Ruiz, B. C. Arrue and A. Ollero, "SOPHIE: Soft and Flexible Aerial Vehicle for Physical Interaction With the Environment," in 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IEEE Robotics and Automation Letters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, vol. 7, no. 4, pp. 11086-11093, Oct. 2022,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doi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: 10.1109/LRA.2022.3196768. keywords: {Autonomous aerial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vehicles;Arms;Aerodynamics;Inspection;Vehicle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dynamics;Solid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modeling;Rotors;Contact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inspection;multirotor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dynamics;soft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 aerial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robotics;UAVs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},</a:t>
            </a:r>
            <a:endParaRPr lang="en-US" sz="2800" dirty="0">
              <a:solidFill>
                <a:schemeClr val="tx1"/>
              </a:solidFill>
              <a:latin typeface="Helvetica" panose="020B0604020202020204" pitchFamily="2" charset="0"/>
            </a:endParaRPr>
          </a:p>
          <a:p>
            <a:pPr marL="127000" indent="0">
              <a:buNone/>
            </a:pPr>
            <a:endParaRPr lang="en-US" dirty="0">
              <a:latin typeface="Helvetica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0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4682A1-C122-69F0-ECB3-86432DE7A0E7}"/>
              </a:ext>
            </a:extLst>
          </p:cNvPr>
          <p:cNvSpPr/>
          <p:nvPr/>
        </p:nvSpPr>
        <p:spPr>
          <a:xfrm>
            <a:off x="1825625" y="2316615"/>
            <a:ext cx="8540750" cy="1407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80;g2ccd839572a_0_77">
            <a:extLst>
              <a:ext uri="{FF2B5EF4-FFF2-40B4-BE49-F238E27FC236}">
                <a16:creationId xmlns:a16="http://schemas.microsoft.com/office/drawing/2014/main" id="{B13DE3AF-27F5-C233-62CD-F0CA25C3FC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5625" y="1016850"/>
            <a:ext cx="8540750" cy="3936150"/>
          </a:xfrm>
          <a:prstGeom prst="rect">
            <a:avLst/>
          </a:prstGeom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0" dirty="0">
                <a:solidFill>
                  <a:schemeClr val="bg1"/>
                </a:solidFill>
                <a:highlight>
                  <a:srgbClr val="000000"/>
                </a:highlight>
                <a:latin typeface="Helvetica" panose="020B0604020202020204" pitchFamily="2" charset="0"/>
              </a:rPr>
              <a:t>THANK YOU</a:t>
            </a:r>
            <a:endParaRPr sz="10000" b="0" dirty="0">
              <a:solidFill>
                <a:schemeClr val="bg1"/>
              </a:solidFill>
              <a:highlight>
                <a:srgbClr val="000000"/>
              </a:highlight>
              <a:latin typeface="Helvetica" panose="020B0604020202020204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4D1DFC-7711-95BE-7911-37D31309C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746" r="2059" b="1684"/>
          <a:stretch/>
        </p:blipFill>
        <p:spPr bwMode="auto">
          <a:xfrm>
            <a:off x="9912032" y="0"/>
            <a:ext cx="908685" cy="12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cd839572a_0_77"/>
          <p:cNvSpPr txBox="1">
            <a:spLocks noGrp="1"/>
          </p:cNvSpPr>
          <p:nvPr>
            <p:ph type="title"/>
          </p:nvPr>
        </p:nvSpPr>
        <p:spPr>
          <a:xfrm>
            <a:off x="508000" y="1112100"/>
            <a:ext cx="11175900" cy="715200"/>
          </a:xfrm>
          <a:prstGeom prst="rect">
            <a:avLst/>
          </a:prstGeom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Helvetica" panose="020B0604020202020204" pitchFamily="2" charset="0"/>
              </a:rPr>
              <a:t>Flexible UAVs and Deformable Structures</a:t>
            </a:r>
            <a:endParaRPr sz="4000" dirty="0">
              <a:latin typeface="Helvetica" panose="020B0604020202020204" pitchFamily="2" charset="0"/>
            </a:endParaRPr>
          </a:p>
        </p:txBody>
      </p:sp>
      <p:sp>
        <p:nvSpPr>
          <p:cNvPr id="81" name="Google Shape;81;g2ccd839572a_0_77"/>
          <p:cNvSpPr txBox="1">
            <a:spLocks noGrp="1"/>
          </p:cNvSpPr>
          <p:nvPr>
            <p:ph type="body" idx="1"/>
          </p:nvPr>
        </p:nvSpPr>
        <p:spPr>
          <a:xfrm>
            <a:off x="527050" y="1998752"/>
            <a:ext cx="7493000" cy="4463700"/>
          </a:xfrm>
          <a:prstGeom prst="rect">
            <a:avLst/>
          </a:prstGeom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Helvetica" panose="020B0604020202020204" pitchFamily="2" charset="0"/>
              </a:rPr>
              <a:t>Traditional drones have rigid components which cannot change properties inflight and can pose risks to operators</a:t>
            </a:r>
          </a:p>
          <a:p>
            <a:pPr marL="0" indent="0" algn="just">
              <a:buNone/>
            </a:pPr>
            <a:endParaRPr lang="en-US" sz="1200" dirty="0">
              <a:latin typeface="Helvetica" panose="020B0604020202020204" pitchFamily="2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Helvetica" panose="020B0604020202020204" pitchFamily="2" charset="0"/>
              </a:rPr>
              <a:t> Biomimetic approaches seek to balance flight stability with the resiliency of soft materials</a:t>
            </a:r>
          </a:p>
          <a:p>
            <a:pPr marL="0" indent="0" algn="just">
              <a:buNone/>
            </a:pPr>
            <a:endParaRPr lang="en-US" sz="1200" dirty="0">
              <a:latin typeface="Helvetica" panose="020B0604020202020204" pitchFamily="2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Helvetica" panose="020B0604020202020204" pitchFamily="2" charset="0"/>
              </a:rPr>
              <a:t>Deformable drones can withstand collisions with a complex environment ensuring safety and prolonging usage</a:t>
            </a:r>
            <a:endParaRPr sz="2800" dirty="0">
              <a:latin typeface="Helvetica" panose="020B0604020202020204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F3B58A-1F54-7A6B-33D1-F1C211A40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746" r="2059" b="1684"/>
          <a:stretch/>
        </p:blipFill>
        <p:spPr bwMode="auto">
          <a:xfrm>
            <a:off x="8625840" y="0"/>
            <a:ext cx="601980" cy="8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F3402-0CE6-70DB-CAA2-493503AB4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876" y="1998752"/>
            <a:ext cx="2560894" cy="4649698"/>
          </a:xfrm>
          <a:prstGeom prst="rect">
            <a:avLst/>
          </a:prstGeom>
        </p:spPr>
      </p:pic>
      <p:sp>
        <p:nvSpPr>
          <p:cNvPr id="5" name="Google Shape;81;g2ccd839572a_0_77">
            <a:extLst>
              <a:ext uri="{FF2B5EF4-FFF2-40B4-BE49-F238E27FC236}">
                <a16:creationId xmlns:a16="http://schemas.microsoft.com/office/drawing/2014/main" id="{246EF99D-6CD4-79AA-2499-0DFA5FE6875A}"/>
              </a:ext>
            </a:extLst>
          </p:cNvPr>
          <p:cNvSpPr txBox="1">
            <a:spLocks/>
          </p:cNvSpPr>
          <p:nvPr/>
        </p:nvSpPr>
        <p:spPr>
          <a:xfrm>
            <a:off x="10945007" y="6319577"/>
            <a:ext cx="50863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7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indent="0" algn="just">
              <a:buNone/>
            </a:pPr>
            <a:r>
              <a:rPr lang="en-US" sz="1200" dirty="0">
                <a:latin typeface="Helvetica" panose="020B0604020202020204" pitchFamily="2" charset="0"/>
              </a:rPr>
              <a:t>[1]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3D13D5B9-D8D0-606D-6B61-806540FC3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cd839572a_0_77">
            <a:extLst>
              <a:ext uri="{FF2B5EF4-FFF2-40B4-BE49-F238E27FC236}">
                <a16:creationId xmlns:a16="http://schemas.microsoft.com/office/drawing/2014/main" id="{CB637613-6984-E3F8-89DD-6D7E72FB6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1112100"/>
            <a:ext cx="11175900" cy="715200"/>
          </a:xfrm>
          <a:prstGeom prst="rect">
            <a:avLst/>
          </a:prstGeom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Helvetica" panose="020B0604020202020204" pitchFamily="2" charset="0"/>
              </a:rPr>
              <a:t>Material Selection and Design Process</a:t>
            </a:r>
            <a:endParaRPr sz="4000" dirty="0">
              <a:latin typeface="Helvetica" panose="020B0604020202020204" pitchFamily="2" charset="0"/>
            </a:endParaRPr>
          </a:p>
        </p:txBody>
      </p:sp>
      <p:sp>
        <p:nvSpPr>
          <p:cNvPr id="81" name="Google Shape;81;g2ccd839572a_0_77">
            <a:extLst>
              <a:ext uri="{FF2B5EF4-FFF2-40B4-BE49-F238E27FC236}">
                <a16:creationId xmlns:a16="http://schemas.microsoft.com/office/drawing/2014/main" id="{7537CF89-56D1-5CDE-EA46-BF06743B37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97998" y="1878645"/>
            <a:ext cx="3883152" cy="619947"/>
          </a:xfrm>
          <a:prstGeom prst="rect">
            <a:avLst/>
          </a:prstGeom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indent="0" algn="ctr">
              <a:buNone/>
            </a:pPr>
            <a:r>
              <a:rPr lang="en-US" sz="2400" u="sng" dirty="0">
                <a:latin typeface="Helvetica" panose="020B0604020202020204" pitchFamily="2" charset="0"/>
              </a:rPr>
              <a:t>Polymer Trade Studies</a:t>
            </a:r>
            <a:endParaRPr sz="2400" u="sng" dirty="0">
              <a:latin typeface="Helvetica" panose="020B0604020202020204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0903B3D-516B-1B71-DC8A-30851A1E0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746" r="2059" b="1684"/>
          <a:stretch/>
        </p:blipFill>
        <p:spPr bwMode="auto">
          <a:xfrm>
            <a:off x="8625840" y="0"/>
            <a:ext cx="601980" cy="8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AA0D6A-A0CC-1D34-4BB3-762718D85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52" y="2538191"/>
            <a:ext cx="3143852" cy="1308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E5029A-C89D-6265-1F47-D399D6F3C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52" y="3804673"/>
            <a:ext cx="3143852" cy="13080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1FB5F2-6BEC-82D1-4B0D-CAE5FB6EA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919" y="2538191"/>
            <a:ext cx="2410892" cy="2007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E9DD76-12FA-852D-C3EC-E5DF3506E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6511" y="2538191"/>
            <a:ext cx="2410892" cy="20075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99A6F8-8D14-1EEB-D0A9-C3A45CEDE1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215" y="4458702"/>
            <a:ext cx="2410892" cy="2007153"/>
          </a:xfrm>
          <a:prstGeom prst="rect">
            <a:avLst/>
          </a:prstGeom>
        </p:spPr>
      </p:pic>
      <p:sp>
        <p:nvSpPr>
          <p:cNvPr id="21" name="Google Shape;81;g2ccd839572a_0_77">
            <a:extLst>
              <a:ext uri="{FF2B5EF4-FFF2-40B4-BE49-F238E27FC236}">
                <a16:creationId xmlns:a16="http://schemas.microsoft.com/office/drawing/2014/main" id="{1D05873E-CF7B-9D97-C121-5034DD984EB0}"/>
              </a:ext>
            </a:extLst>
          </p:cNvPr>
          <p:cNvSpPr txBox="1">
            <a:spLocks/>
          </p:cNvSpPr>
          <p:nvPr/>
        </p:nvSpPr>
        <p:spPr>
          <a:xfrm>
            <a:off x="3783329" y="1911695"/>
            <a:ext cx="3432650" cy="61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7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indent="0" algn="ctr">
              <a:buFont typeface="Noto Sans Symbols"/>
              <a:buNone/>
            </a:pPr>
            <a:r>
              <a:rPr lang="en-US" sz="2800" u="sng" dirty="0">
                <a:latin typeface="Helvetica" panose="020B0604020202020204" pitchFamily="2" charset="0"/>
              </a:rPr>
              <a:t>Component Estimates</a:t>
            </a:r>
          </a:p>
        </p:txBody>
      </p:sp>
      <p:sp>
        <p:nvSpPr>
          <p:cNvPr id="22" name="Google Shape;81;g2ccd839572a_0_77">
            <a:extLst>
              <a:ext uri="{FF2B5EF4-FFF2-40B4-BE49-F238E27FC236}">
                <a16:creationId xmlns:a16="http://schemas.microsoft.com/office/drawing/2014/main" id="{49A0B267-E3DD-12E4-F3EC-F8D2B7CB69D3}"/>
              </a:ext>
            </a:extLst>
          </p:cNvPr>
          <p:cNvSpPr txBox="1">
            <a:spLocks/>
          </p:cNvSpPr>
          <p:nvPr/>
        </p:nvSpPr>
        <p:spPr>
          <a:xfrm>
            <a:off x="8548057" y="1899194"/>
            <a:ext cx="2518831" cy="61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7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indent="0" algn="ctr">
              <a:buFont typeface="Noto Sans Symbols"/>
              <a:buNone/>
            </a:pPr>
            <a:r>
              <a:rPr lang="en-US" sz="2800" u="sng" dirty="0">
                <a:latin typeface="Helvetica" panose="020B0604020202020204" pitchFamily="2" charset="0"/>
              </a:rPr>
              <a:t>Flexible Frames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B7565D1-E021-D432-90E5-517D5636768E}"/>
              </a:ext>
            </a:extLst>
          </p:cNvPr>
          <p:cNvSpPr/>
          <p:nvPr/>
        </p:nvSpPr>
        <p:spPr>
          <a:xfrm>
            <a:off x="3512031" y="3644000"/>
            <a:ext cx="467355" cy="4044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2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A7ED9F0-740E-1599-F011-19F4432AD7E4}"/>
              </a:ext>
            </a:extLst>
          </p:cNvPr>
          <p:cNvSpPr/>
          <p:nvPr/>
        </p:nvSpPr>
        <p:spPr>
          <a:xfrm>
            <a:off x="6893406" y="3653899"/>
            <a:ext cx="467355" cy="4044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C90B5C9-17D8-5E25-85DB-AD3E21CBD3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4028" y="2662017"/>
            <a:ext cx="2774860" cy="22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8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217BB47B-54C8-8D8C-3765-78218E9CC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cd839572a_0_77">
            <a:extLst>
              <a:ext uri="{FF2B5EF4-FFF2-40B4-BE49-F238E27FC236}">
                <a16:creationId xmlns:a16="http://schemas.microsoft.com/office/drawing/2014/main" id="{C371D165-3ED9-560F-0DF6-9629802230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1112100"/>
            <a:ext cx="11175900" cy="715200"/>
          </a:xfrm>
          <a:prstGeom prst="rect">
            <a:avLst/>
          </a:prstGeom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Helvetica" panose="020B0604020202020204" pitchFamily="2" charset="0"/>
              </a:rPr>
              <a:t>Finite Element Analysis (FEA)</a:t>
            </a:r>
            <a:endParaRPr sz="4000" dirty="0">
              <a:latin typeface="Helvetica" panose="020B0604020202020204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C837FB0-DAE6-F05A-2A5C-A864A3A97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746" r="2059" b="1684"/>
          <a:stretch/>
        </p:blipFill>
        <p:spPr bwMode="auto">
          <a:xfrm>
            <a:off x="8625840" y="0"/>
            <a:ext cx="601980" cy="8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BFDFE-B247-33AE-34E6-0EBFFEEE8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" y="1827302"/>
            <a:ext cx="5654675" cy="5030698"/>
          </a:xfrm>
        </p:spPr>
        <p:txBody>
          <a:bodyPr>
            <a:normAutofit lnSpcReduction="10000"/>
          </a:bodyPr>
          <a:lstStyle/>
          <a:p>
            <a:pPr marL="127000" indent="0" algn="just">
              <a:buNone/>
            </a:pPr>
            <a:r>
              <a:rPr lang="en-US" sz="2800" dirty="0">
                <a:latin typeface="Helvetica" panose="020B0604020202020204" pitchFamily="2" charset="0"/>
              </a:rPr>
              <a:t>Impact force experienced from a sudden crash at maximum range velocity and from dropping 3m were utilized in static load simulations</a:t>
            </a:r>
          </a:p>
          <a:p>
            <a:pPr marL="127000" indent="0" algn="just">
              <a:buNone/>
            </a:pPr>
            <a:endParaRPr lang="en-US" sz="1200" dirty="0">
              <a:latin typeface="Helvetica" panose="020B0604020202020204" pitchFamily="2" charset="0"/>
            </a:endParaRPr>
          </a:p>
          <a:p>
            <a:pPr marL="127000" indent="0" algn="just">
              <a:buNone/>
            </a:pPr>
            <a:r>
              <a:rPr lang="en-US" sz="2800" dirty="0">
                <a:latin typeface="Helvetica" panose="020B0604020202020204" pitchFamily="2" charset="0"/>
              </a:rPr>
              <a:t>Von Mises Stress was used to see if the design would yield</a:t>
            </a:r>
          </a:p>
          <a:p>
            <a:pPr marL="127000" indent="0" algn="just">
              <a:buNone/>
            </a:pPr>
            <a:endParaRPr lang="en-US" sz="1200" dirty="0">
              <a:latin typeface="Helvetica" panose="020B0604020202020204" pitchFamily="2" charset="0"/>
            </a:endParaRPr>
          </a:p>
          <a:p>
            <a:pPr marL="127000" indent="0" algn="just">
              <a:buNone/>
            </a:pPr>
            <a:r>
              <a:rPr lang="en-US" sz="2800" dirty="0">
                <a:latin typeface="Helvetica" panose="020B0604020202020204" pitchFamily="2" charset="0"/>
              </a:rPr>
              <a:t>Equivalent Strain (ESTRN) was used under the assumption of a linear maximum load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996EF2-6D6C-01F2-FA32-5A6FF778B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425" y="2004862"/>
            <a:ext cx="2300193" cy="2264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A34F07-6D78-57C2-6BDB-847655D73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611" y="2004862"/>
            <a:ext cx="3721766" cy="18504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7EA72F-CA7F-384D-DDA1-A46DE03B2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0" y="4447284"/>
            <a:ext cx="4276725" cy="949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C19D597-9F37-F109-DDBD-395A278A3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4089" y="5590426"/>
            <a:ext cx="5582185" cy="8770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0849379-76B4-E732-B076-24193EB3403D}"/>
              </a:ext>
            </a:extLst>
          </p:cNvPr>
          <p:cNvSpPr txBox="1"/>
          <p:nvPr/>
        </p:nvSpPr>
        <p:spPr>
          <a:xfrm>
            <a:off x="7914012" y="3991299"/>
            <a:ext cx="31089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anose="020B0604020202020204" pitchFamily="2" charset="0"/>
              </a:rPr>
              <a:t>Von Mises Stress 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098770-26F9-93B2-BB7A-FDD191C32D02}"/>
              </a:ext>
            </a:extLst>
          </p:cNvPr>
          <p:cNvSpPr txBox="1"/>
          <p:nvPr/>
        </p:nvSpPr>
        <p:spPr>
          <a:xfrm>
            <a:off x="8715385" y="5222680"/>
            <a:ext cx="1506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anose="020B0604020202020204" pitchFamily="2" charset="0"/>
              </a:rPr>
              <a:t>ESTRN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599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901470D6-4C43-DCD1-FF9B-B95EB7C1B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0A608D78-1E24-745F-B39D-74178F49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09" y="2000534"/>
            <a:ext cx="4895849" cy="25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1D484D2-D54D-0A01-FAFC-EABA20DA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610"/>
            <a:ext cx="4887909" cy="23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D648F-4ACA-A3D5-99CF-6C5993E66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960"/>
            <a:ext cx="4887909" cy="25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Google Shape;80;g2ccd839572a_0_77">
            <a:extLst>
              <a:ext uri="{FF2B5EF4-FFF2-40B4-BE49-F238E27FC236}">
                <a16:creationId xmlns:a16="http://schemas.microsoft.com/office/drawing/2014/main" id="{F362CD66-0FF6-C176-1DFC-A488B1AB6A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1112100"/>
            <a:ext cx="11175900" cy="715200"/>
          </a:xfrm>
          <a:prstGeom prst="rect">
            <a:avLst/>
          </a:prstGeom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Helvetica" panose="020B0604020202020204" pitchFamily="2" charset="0"/>
              </a:rPr>
              <a:t>Impact Test Results – Generic FPV Design</a:t>
            </a:r>
            <a:endParaRPr sz="4000" dirty="0">
              <a:latin typeface="Helvetica" panose="020B0604020202020204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C9F5407-1E5D-3119-3D49-1C3DC8FE2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746" r="2059" b="1684"/>
          <a:stretch/>
        </p:blipFill>
        <p:spPr bwMode="auto">
          <a:xfrm>
            <a:off x="8625840" y="0"/>
            <a:ext cx="601980" cy="8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FCD41B1-1739-6772-285B-7F98A9FCF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14313" y="1853085"/>
            <a:ext cx="1444625" cy="698324"/>
          </a:xfrm>
        </p:spPr>
        <p:txBody>
          <a:bodyPr>
            <a:normAutofit/>
          </a:bodyPr>
          <a:lstStyle/>
          <a:p>
            <a:pPr marL="127000" indent="0" algn="just">
              <a:buNone/>
            </a:pPr>
            <a:r>
              <a:rPr lang="en-US" sz="2800" u="sng" dirty="0">
                <a:latin typeface="Helvetica" panose="020B0604020202020204" pitchFamily="2" charset="0"/>
              </a:rPr>
              <a:t>Stress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60B54C-4777-0F3F-0750-9592E869ABF9}"/>
              </a:ext>
            </a:extLst>
          </p:cNvPr>
          <p:cNvSpPr txBox="1">
            <a:spLocks/>
          </p:cNvSpPr>
          <p:nvPr/>
        </p:nvSpPr>
        <p:spPr>
          <a:xfrm>
            <a:off x="-219078" y="4284748"/>
            <a:ext cx="1444625" cy="69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7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127000" indent="0" algn="just">
              <a:buFont typeface="Noto Sans Symbols"/>
              <a:buNone/>
            </a:pPr>
            <a:r>
              <a:rPr lang="en-US" sz="2800" u="sng" dirty="0">
                <a:latin typeface="Helvetica" panose="020B0604020202020204" pitchFamily="2" charset="0"/>
              </a:rPr>
              <a:t>Strain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B44D441-DE31-94AA-0808-B01FA7658FEA}"/>
              </a:ext>
            </a:extLst>
          </p:cNvPr>
          <p:cNvSpPr txBox="1">
            <a:spLocks/>
          </p:cNvSpPr>
          <p:nvPr/>
        </p:nvSpPr>
        <p:spPr>
          <a:xfrm>
            <a:off x="4656134" y="1857847"/>
            <a:ext cx="2085978" cy="69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7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127000" indent="0" algn="just">
              <a:buFont typeface="Noto Sans Symbols"/>
              <a:buNone/>
            </a:pPr>
            <a:r>
              <a:rPr lang="en-US" sz="2800" u="sng" dirty="0">
                <a:latin typeface="Helvetica" panose="020B0604020202020204" pitchFamily="2" charset="0"/>
              </a:rPr>
              <a:t>(3m) Drop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775F77E0-5B1D-D62F-8D91-126DE1A32D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4258" y="4741046"/>
                <a:ext cx="6611942" cy="1621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●"/>
                  <a:defRPr sz="32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9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7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9pPr>
              </a:lstStyle>
              <a:p>
                <a:pPr marL="127000" indent="0">
                  <a:buNone/>
                </a:pPr>
                <a:r>
                  <a:rPr lang="en-US" sz="2800" dirty="0">
                    <a:latin typeface="Helvetica" panose="020B0604020202020204" pitchFamily="2" charset="0"/>
                  </a:rPr>
                  <a:t>Peak Impact Crash Force of </a:t>
                </a:r>
                <a14:m>
                  <m:oMath xmlns:m="http://schemas.openxmlformats.org/officeDocument/2006/math">
                    <m:r>
                      <a:rPr lang="en-US" sz="26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600" b="0" i="0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2600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0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b="0" i="0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en-US" sz="2600" b="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kern="100" dirty="0">
                    <a:effectLst/>
                    <a:latin typeface="Helvetica" panose="020B0604020202020204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</a:t>
                </a:r>
              </a:p>
              <a:p>
                <a:pPr marL="127000" indent="0" algn="just">
                  <a:buNone/>
                </a:pPr>
                <a:r>
                  <a:rPr lang="en-US" sz="2800" dirty="0">
                    <a:latin typeface="Helvetica" panose="020B0604020202020204" pitchFamily="2" charset="0"/>
                  </a:rPr>
                  <a:t>Peak Impact Drop Force of </a:t>
                </a:r>
                <a:r>
                  <a:rPr lang="en-US" sz="2800" dirty="0">
                    <a:latin typeface="Helvetica" panose="020B0604020202020204" pitchFamily="2" charset="0"/>
                    <a:ea typeface="Cambria Math" panose="02040503050406030204" pitchFamily="18" charset="0"/>
                  </a:rPr>
                  <a:t>0.324</a:t>
                </a:r>
                <a:r>
                  <a:rPr lang="en-US" sz="2800" dirty="0">
                    <a:latin typeface="Helvetica" panose="020B0604020202020204" pitchFamily="2" charset="0"/>
                  </a:rPr>
                  <a:t> </a:t>
                </a:r>
                <a:r>
                  <a:rPr lang="en-US" sz="2800" kern="100" dirty="0">
                    <a:effectLst/>
                    <a:latin typeface="Helvetica" panose="020B0604020202020204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</mc:Choice>
        <mc:Fallback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775F77E0-5B1D-D62F-8D91-126DE1A32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58" y="4741046"/>
                <a:ext cx="6611942" cy="16216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7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CA2D77A4-0EF7-0761-12A4-A134E8378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id="{7FE3F3DC-5791-6FF5-3690-CF6A4A18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016806"/>
            <a:ext cx="4887909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504650F-C916-6BDB-DAE7-286AF3D66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7121"/>
            <a:ext cx="4887909" cy="23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A7B6547-25F4-A7AE-80A4-13DBB064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570"/>
            <a:ext cx="4887909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Google Shape;80;g2ccd839572a_0_77">
            <a:extLst>
              <a:ext uri="{FF2B5EF4-FFF2-40B4-BE49-F238E27FC236}">
                <a16:creationId xmlns:a16="http://schemas.microsoft.com/office/drawing/2014/main" id="{D32610A9-4188-5E17-5C96-95444C4F52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1112100"/>
            <a:ext cx="11175900" cy="715200"/>
          </a:xfrm>
          <a:prstGeom prst="rect">
            <a:avLst/>
          </a:prstGeom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Helvetica" panose="020B0604020202020204" pitchFamily="2" charset="0"/>
              </a:rPr>
              <a:t>Impact Test Results – Solid Frame Design</a:t>
            </a:r>
            <a:endParaRPr sz="4000" dirty="0">
              <a:latin typeface="Helvetica" panose="020B0604020202020204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CF8B864-58DC-60CB-99F4-0786775DA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746" r="2059" b="1684"/>
          <a:stretch/>
        </p:blipFill>
        <p:spPr bwMode="auto">
          <a:xfrm>
            <a:off x="8625840" y="0"/>
            <a:ext cx="601980" cy="8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368050E-9E47-5277-DA88-B840CA9B9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14313" y="1853085"/>
            <a:ext cx="1444625" cy="698324"/>
          </a:xfrm>
        </p:spPr>
        <p:txBody>
          <a:bodyPr>
            <a:normAutofit/>
          </a:bodyPr>
          <a:lstStyle/>
          <a:p>
            <a:pPr marL="127000" indent="0" algn="just">
              <a:buNone/>
            </a:pPr>
            <a:r>
              <a:rPr lang="en-US" sz="2800" u="sng" dirty="0">
                <a:latin typeface="Helvetica" panose="020B0604020202020204" pitchFamily="2" charset="0"/>
              </a:rPr>
              <a:t>Stress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A2E82D7-38A0-BFC3-BF6B-7A3DE4244BD9}"/>
              </a:ext>
            </a:extLst>
          </p:cNvPr>
          <p:cNvSpPr txBox="1">
            <a:spLocks/>
          </p:cNvSpPr>
          <p:nvPr/>
        </p:nvSpPr>
        <p:spPr>
          <a:xfrm>
            <a:off x="-219078" y="4284748"/>
            <a:ext cx="1444625" cy="69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7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127000" indent="0" algn="just">
              <a:buFont typeface="Noto Sans Symbols"/>
              <a:buNone/>
            </a:pPr>
            <a:r>
              <a:rPr lang="en-US" sz="2800" u="sng" dirty="0">
                <a:latin typeface="Helvetica" panose="020B0604020202020204" pitchFamily="2" charset="0"/>
              </a:rPr>
              <a:t>Strain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EB4576-E98C-6660-5E5A-1F3ADB162DE6}"/>
              </a:ext>
            </a:extLst>
          </p:cNvPr>
          <p:cNvSpPr txBox="1">
            <a:spLocks/>
          </p:cNvSpPr>
          <p:nvPr/>
        </p:nvSpPr>
        <p:spPr>
          <a:xfrm>
            <a:off x="4656134" y="1857847"/>
            <a:ext cx="2085978" cy="69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7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127000" indent="0" algn="just">
              <a:buFont typeface="Noto Sans Symbols"/>
              <a:buNone/>
            </a:pPr>
            <a:r>
              <a:rPr lang="en-US" sz="2800" u="sng" dirty="0">
                <a:latin typeface="Helvetica" panose="020B0604020202020204" pitchFamily="2" charset="0"/>
              </a:rPr>
              <a:t>(3m) Drop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85DA88AC-BB5A-25F9-80FC-89F17B858F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4257" y="4741046"/>
                <a:ext cx="6564317" cy="1621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●"/>
                  <a:defRPr sz="32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9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7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9pPr>
              </a:lstStyle>
              <a:p>
                <a:pPr marL="127000" indent="0">
                  <a:buNone/>
                </a:pPr>
                <a:r>
                  <a:rPr lang="en-US" sz="2800" dirty="0">
                    <a:latin typeface="Helvetica" panose="020B0604020202020204" pitchFamily="2" charset="0"/>
                  </a:rPr>
                  <a:t>Peak Impact Crash Force of </a:t>
                </a:r>
                <a14:m>
                  <m:oMath xmlns:m="http://schemas.openxmlformats.org/officeDocument/2006/math">
                    <m:r>
                      <a:rPr lang="en-US" sz="26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600" b="0" i="0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2600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0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b="0" i="0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en-US" sz="2600" b="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kern="100" dirty="0">
                    <a:effectLst/>
                    <a:latin typeface="Helvetica" panose="020B0604020202020204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</a:t>
                </a:r>
              </a:p>
              <a:p>
                <a:pPr marL="127000" indent="0" algn="just">
                  <a:buNone/>
                </a:pPr>
                <a:r>
                  <a:rPr lang="en-US" sz="2800" dirty="0">
                    <a:latin typeface="Helvetica" panose="020B0604020202020204" pitchFamily="2" charset="0"/>
                  </a:rPr>
                  <a:t>Peak Impact Drop Force of </a:t>
                </a:r>
                <a:r>
                  <a:rPr lang="en-US" sz="2800" dirty="0">
                    <a:latin typeface="Helvetica" panose="020B0604020202020204" pitchFamily="2" charset="0"/>
                    <a:ea typeface="Cambria Math" panose="02040503050406030204" pitchFamily="18" charset="0"/>
                  </a:rPr>
                  <a:t>0.326</a:t>
                </a:r>
                <a:r>
                  <a:rPr lang="en-US" sz="2800" dirty="0">
                    <a:latin typeface="Helvetica" panose="020B0604020202020204" pitchFamily="2" charset="0"/>
                  </a:rPr>
                  <a:t> </a:t>
                </a:r>
                <a:r>
                  <a:rPr lang="en-US" sz="2800" kern="100" dirty="0">
                    <a:effectLst/>
                    <a:latin typeface="Helvetica" panose="020B0604020202020204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</mc:Choice>
        <mc:Fallback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85DA88AC-BB5A-25F9-80FC-89F17B858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57" y="4741046"/>
                <a:ext cx="6564317" cy="1621654"/>
              </a:xfrm>
              <a:prstGeom prst="rect">
                <a:avLst/>
              </a:prstGeom>
              <a:blipFill>
                <a:blip r:embed="rId7"/>
                <a:stretch>
                  <a:fillRect r="-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2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927D7264-56F7-0C36-7CB1-00DCF4F03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cd839572a_0_77">
            <a:extLst>
              <a:ext uri="{FF2B5EF4-FFF2-40B4-BE49-F238E27FC236}">
                <a16:creationId xmlns:a16="http://schemas.microsoft.com/office/drawing/2014/main" id="{735976B2-F612-A417-1A04-D2E31ABF6F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1112100"/>
            <a:ext cx="11175900" cy="715200"/>
          </a:xfrm>
          <a:prstGeom prst="rect">
            <a:avLst/>
          </a:prstGeom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Helvetica" panose="020B0604020202020204" pitchFamily="2" charset="0"/>
              </a:rPr>
              <a:t>Impact Test Results – Hollow Frame Design</a:t>
            </a:r>
            <a:endParaRPr sz="4000" dirty="0">
              <a:latin typeface="Helvetica" panose="020B0604020202020204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229F8D2-5F20-2269-3B1C-F0D652570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746" r="2059" b="1684"/>
          <a:stretch/>
        </p:blipFill>
        <p:spPr bwMode="auto">
          <a:xfrm>
            <a:off x="8625840" y="0"/>
            <a:ext cx="601980" cy="8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C991CC97-84B6-4A28-6612-77916548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4" y="2021571"/>
            <a:ext cx="52292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B6BAC57F-9333-F70B-95BE-380AAF7F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571"/>
            <a:ext cx="4892676" cy="23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71C3A1C9-70AC-B52E-F37C-F9FF92181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32374"/>
            <a:ext cx="4892675" cy="24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45B3065-C934-0C42-D8FB-A19E4888C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14313" y="1853085"/>
            <a:ext cx="1444625" cy="698324"/>
          </a:xfrm>
        </p:spPr>
        <p:txBody>
          <a:bodyPr>
            <a:normAutofit/>
          </a:bodyPr>
          <a:lstStyle/>
          <a:p>
            <a:pPr marL="127000" indent="0" algn="just">
              <a:buNone/>
            </a:pPr>
            <a:r>
              <a:rPr lang="en-US" sz="2800" u="sng" dirty="0">
                <a:latin typeface="Helvetica" panose="020B0604020202020204" pitchFamily="2" charset="0"/>
              </a:rPr>
              <a:t>Stress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A1184C3-BB1E-F902-4DEC-FECA5BE495DD}"/>
              </a:ext>
            </a:extLst>
          </p:cNvPr>
          <p:cNvSpPr txBox="1">
            <a:spLocks/>
          </p:cNvSpPr>
          <p:nvPr/>
        </p:nvSpPr>
        <p:spPr>
          <a:xfrm>
            <a:off x="-219078" y="4284748"/>
            <a:ext cx="1444625" cy="69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7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127000" indent="0" algn="just">
              <a:buFont typeface="Noto Sans Symbols"/>
              <a:buNone/>
            </a:pPr>
            <a:r>
              <a:rPr lang="en-US" sz="2800" u="sng" dirty="0">
                <a:latin typeface="Helvetica" panose="020B0604020202020204" pitchFamily="2" charset="0"/>
              </a:rPr>
              <a:t>Strain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77AC60-6905-4AF7-40BC-005C8D1EDF59}"/>
              </a:ext>
            </a:extLst>
          </p:cNvPr>
          <p:cNvSpPr txBox="1">
            <a:spLocks/>
          </p:cNvSpPr>
          <p:nvPr/>
        </p:nvSpPr>
        <p:spPr>
          <a:xfrm>
            <a:off x="4656134" y="1857847"/>
            <a:ext cx="2085978" cy="69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7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127000" indent="0" algn="just">
              <a:buFont typeface="Noto Sans Symbols"/>
              <a:buNone/>
            </a:pPr>
            <a:r>
              <a:rPr lang="en-US" sz="2800" u="sng" dirty="0">
                <a:latin typeface="Helvetica" panose="020B0604020202020204" pitchFamily="2" charset="0"/>
              </a:rPr>
              <a:t>(3m) Drop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1CC1484D-94A3-0E4C-9A9E-9F857DDA5D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4257" y="4741046"/>
                <a:ext cx="6659567" cy="1621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●"/>
                  <a:defRPr sz="32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9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7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6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9pPr>
              </a:lstStyle>
              <a:p>
                <a:pPr marL="127000" indent="0">
                  <a:buNone/>
                </a:pPr>
                <a:r>
                  <a:rPr lang="en-US" sz="2800" dirty="0">
                    <a:latin typeface="Helvetica" panose="020B0604020202020204" pitchFamily="2" charset="0"/>
                  </a:rPr>
                  <a:t>Peak Impact Crash Force of </a:t>
                </a:r>
                <a14:m>
                  <m:oMath xmlns:m="http://schemas.openxmlformats.org/officeDocument/2006/math">
                    <m:r>
                      <a:rPr lang="en-US" sz="2600" b="0" i="0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9×</m:t>
                    </m:r>
                    <m:sSup>
                      <m:sSupPr>
                        <m:ctrlPr>
                          <a:rPr lang="en-US" sz="2600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0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b="0" i="0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en-US" sz="2600" b="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kern="100" dirty="0">
                    <a:effectLst/>
                    <a:latin typeface="Helvetica" panose="020B0604020202020204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</a:t>
                </a:r>
              </a:p>
              <a:p>
                <a:pPr marL="127000" indent="0" algn="just">
                  <a:buNone/>
                </a:pPr>
                <a:r>
                  <a:rPr lang="en-US" sz="2800" dirty="0">
                    <a:latin typeface="Helvetica" panose="020B0604020202020204" pitchFamily="2" charset="0"/>
                  </a:rPr>
                  <a:t>Peak Impact Drop Force of </a:t>
                </a:r>
                <a:r>
                  <a:rPr lang="en-US" sz="2800" dirty="0">
                    <a:latin typeface="Helvetica" panose="020B0604020202020204" pitchFamily="2" charset="0"/>
                    <a:ea typeface="Cambria Math" panose="02040503050406030204" pitchFamily="18" charset="0"/>
                  </a:rPr>
                  <a:t>0.513</a:t>
                </a:r>
                <a:r>
                  <a:rPr lang="en-US" sz="2800" dirty="0">
                    <a:latin typeface="Helvetica" panose="020B0604020202020204" pitchFamily="2" charset="0"/>
                  </a:rPr>
                  <a:t> </a:t>
                </a:r>
                <a:r>
                  <a:rPr lang="en-US" sz="2800" kern="100" dirty="0">
                    <a:effectLst/>
                    <a:latin typeface="Helvetica" panose="020B0604020202020204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</mc:Choice>
        <mc:Fallback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1CC1484D-94A3-0E4C-9A9E-9F857DDA5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57" y="4741046"/>
                <a:ext cx="6659567" cy="16216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66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876452CA-D5D4-5011-8485-335A9ECA6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cd839572a_0_77">
            <a:extLst>
              <a:ext uri="{FF2B5EF4-FFF2-40B4-BE49-F238E27FC236}">
                <a16:creationId xmlns:a16="http://schemas.microsoft.com/office/drawing/2014/main" id="{35CCBE03-3BD7-3A95-A7FE-5723AF4F12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1112100"/>
            <a:ext cx="11175900" cy="715200"/>
          </a:xfrm>
          <a:prstGeom prst="rect">
            <a:avLst/>
          </a:prstGeom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Helvetica" panose="020B0604020202020204" pitchFamily="2" charset="0"/>
              </a:rPr>
              <a:t>Conclusions and Future Work</a:t>
            </a:r>
            <a:endParaRPr sz="4000" dirty="0">
              <a:latin typeface="Helvetica" panose="020B0604020202020204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E13053D-5F34-9A95-549B-BE1E35AE5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746" r="2059" b="1684"/>
          <a:stretch/>
        </p:blipFill>
        <p:spPr bwMode="auto">
          <a:xfrm>
            <a:off x="8625840" y="0"/>
            <a:ext cx="601980" cy="8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81;g2ccd839572a_0_77">
            <a:extLst>
              <a:ext uri="{FF2B5EF4-FFF2-40B4-BE49-F238E27FC236}">
                <a16:creationId xmlns:a16="http://schemas.microsoft.com/office/drawing/2014/main" id="{8504ADC4-2BF6-97E7-4E14-279385D7C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7050" y="1998752"/>
            <a:ext cx="6559550" cy="4463700"/>
          </a:xfrm>
          <a:prstGeom prst="rect">
            <a:avLst/>
          </a:prstGeom>
        </p:spPr>
        <p:txBody>
          <a:bodyPr spcFirstLastPara="1" wrap="square" lIns="121900" tIns="60925" rIns="121900" bIns="60925" anchor="t" anchorCtr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dirty="0">
                <a:latin typeface="Helvetica" panose="020B0604020202020204" pitchFamily="2" charset="0"/>
              </a:rPr>
              <a:t>The Hollow Frame is the optimal design since significant deformation can occur before failure</a:t>
            </a:r>
          </a:p>
          <a:p>
            <a:pPr marL="0" indent="0" algn="just">
              <a:buNone/>
            </a:pPr>
            <a:endParaRPr lang="en-US" sz="2800" dirty="0">
              <a:latin typeface="Helvetica" panose="020B0604020202020204" pitchFamily="2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Helvetica" panose="020B0604020202020204" pitchFamily="2" charset="0"/>
              </a:rPr>
              <a:t>Structural Behavior can be modified by injecting different fluids into the internal cavity</a:t>
            </a:r>
          </a:p>
          <a:p>
            <a:pPr marL="0" indent="0" algn="just">
              <a:buNone/>
            </a:pPr>
            <a:endParaRPr lang="en-US" sz="2800" dirty="0">
              <a:latin typeface="Helvetica" panose="020B0604020202020204" pitchFamily="2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Helvetica" panose="020B0604020202020204" pitchFamily="2" charset="0"/>
              </a:rPr>
              <a:t>Future fluid simulations and real-world impact testing are necessary to model take off behavior, acceleration, and deformation</a:t>
            </a:r>
            <a:endParaRPr sz="2800" dirty="0">
              <a:latin typeface="Helvetica" panose="020B06040202020202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B44EF-177F-442E-1D47-5D5018F52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577" y="1998752"/>
            <a:ext cx="3944833" cy="43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7ECE0F7C-5DE3-D16D-5F76-B76C0E053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cd839572a_0_77">
            <a:extLst>
              <a:ext uri="{FF2B5EF4-FFF2-40B4-BE49-F238E27FC236}">
                <a16:creationId xmlns:a16="http://schemas.microsoft.com/office/drawing/2014/main" id="{315A66D1-9FC9-BD59-BE68-0BA7D041CA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1112100"/>
            <a:ext cx="11175900" cy="715200"/>
          </a:xfrm>
          <a:prstGeom prst="rect">
            <a:avLst/>
          </a:prstGeom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Helvetica" panose="020B0604020202020204" pitchFamily="2" charset="0"/>
              </a:rPr>
              <a:t>Acknowledgments</a:t>
            </a:r>
            <a:endParaRPr sz="4000" dirty="0">
              <a:latin typeface="Helvetica" panose="020B0604020202020204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2E9C311-22A3-F2DC-3999-3028C8AEB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746" r="2059" b="1684"/>
          <a:stretch/>
        </p:blipFill>
        <p:spPr bwMode="auto">
          <a:xfrm>
            <a:off x="8625840" y="0"/>
            <a:ext cx="601980" cy="8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B1361-D153-6C81-143F-62CA28136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 algn="ctr">
              <a:buNone/>
            </a:pPr>
            <a:r>
              <a:rPr lang="en-US" dirty="0">
                <a:latin typeface="Helvetica" panose="020B0604020202020204" pitchFamily="2" charset="0"/>
              </a:rPr>
              <a:t>Thank 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2" charset="0"/>
              </a:rPr>
              <a:t>you </a:t>
            </a:r>
            <a:r>
              <a:rPr lang="nl-NL" sz="3200" b="0" dirty="0">
                <a:solidFill>
                  <a:schemeClr val="tx1"/>
                </a:solidFill>
                <a:latin typeface="Helvetica" panose="020B0604020202020204" pitchFamily="2" charset="0"/>
              </a:rPr>
              <a:t>Dr. </a:t>
            </a:r>
            <a:r>
              <a:rPr lang="nl-NL" sz="3200" b="0" i="0" u="none" strike="noStrike" dirty="0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Jekan Thangavelautham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2" charset="0"/>
              </a:rPr>
              <a:t> and </a:t>
            </a:r>
            <a:r>
              <a:rPr lang="en-US" sz="3200" b="0" i="0" u="none" strike="noStrike" dirty="0" err="1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SpaceTREx</a:t>
            </a: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Helvetica" panose="020B0604020202020204" pitchFamily="2" charset="0"/>
              </a:rPr>
              <a:t> Laboratory</a:t>
            </a:r>
            <a:endParaRPr lang="en-US" dirty="0">
              <a:solidFill>
                <a:schemeClr val="tx1"/>
              </a:solidFill>
              <a:latin typeface="Helvetica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35728"/>
      </p:ext>
    </p:extLst>
  </p:cSld>
  <p:clrMapOvr>
    <a:masterClrMapping/>
  </p:clrMapOvr>
</p:sld>
</file>

<file path=ppt/theme/theme1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AB3FA52D-007A-4AA1-8259-8800448DB4E5}"/>
</file>

<file path=customXml/itemProps2.xml><?xml version="1.0" encoding="utf-8"?>
<ds:datastoreItem xmlns:ds="http://schemas.openxmlformats.org/officeDocument/2006/customXml" ds:itemID="{E67E253F-A072-42E5-BB9A-E05C9D354743}"/>
</file>

<file path=customXml/itemProps3.xml><?xml version="1.0" encoding="utf-8"?>
<ds:datastoreItem xmlns:ds="http://schemas.openxmlformats.org/officeDocument/2006/customXml" ds:itemID="{6E5F05BD-F25F-4BF5-8920-80F2BA4A5025}"/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407</Words>
  <Application>Microsoft Office PowerPoint</Application>
  <PresentationFormat>Widescreen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Helvetica</vt:lpstr>
      <vt:lpstr>Cambria Math</vt:lpstr>
      <vt:lpstr>Noto Sans Symbols</vt:lpstr>
      <vt:lpstr>Arial</vt:lpstr>
      <vt:lpstr>Garamond</vt:lpstr>
      <vt:lpstr>Calibri</vt:lpstr>
      <vt:lpstr>3_Stream</vt:lpstr>
      <vt:lpstr>Overcoming Impact: Deformable Drones for Dynamic Operations</vt:lpstr>
      <vt:lpstr>Flexible UAVs and Deformable Structures</vt:lpstr>
      <vt:lpstr>Material Selection and Design Process</vt:lpstr>
      <vt:lpstr>Finite Element Analysis (FEA)</vt:lpstr>
      <vt:lpstr>Impact Test Results – Generic FPV Design</vt:lpstr>
      <vt:lpstr>Impact Test Results – Solid Frame Design</vt:lpstr>
      <vt:lpstr>Impact Test Results – Hollow Frame Design</vt:lpstr>
      <vt:lpstr>Conclusions and Future Work</vt:lpstr>
      <vt:lpstr>Acknowledgments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Jekan Thanga</dc:creator>
  <cp:lastModifiedBy>C V</cp:lastModifiedBy>
  <cp:revision>2</cp:revision>
  <dcterms:created xsi:type="dcterms:W3CDTF">2020-08-04T15:45:56Z</dcterms:created>
  <dcterms:modified xsi:type="dcterms:W3CDTF">2025-04-04T18:23:16Z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